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4EFDE-144F-4B00-AF3F-DEADBFD34F67}" type="datetimeFigureOut">
              <a:rPr lang="nl-NL" smtClean="0"/>
              <a:pPr/>
              <a:t>3-10-2013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97D32F-C5A0-4F9D-9CA9-B57BE161AE4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97D32F-C5A0-4F9D-9CA9-B57BE161AE41}" type="slidenum">
              <a:rPr lang="nl-NL" smtClean="0"/>
              <a:pPr/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97D32F-C5A0-4F9D-9CA9-B57BE161AE41}" type="slidenum">
              <a:rPr lang="nl-NL" smtClean="0"/>
              <a:pPr/>
              <a:t>10</a:t>
            </a:fld>
            <a:endParaRPr lang="nl-N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97D32F-C5A0-4F9D-9CA9-B57BE161AE41}" type="slidenum">
              <a:rPr lang="nl-NL" smtClean="0"/>
              <a:pPr/>
              <a:t>11</a:t>
            </a:fld>
            <a:endParaRPr lang="nl-N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B5436-7A0E-4C67-93E6-669542F8A962}" type="slidenum">
              <a:rPr lang="nl-NL" smtClean="0"/>
              <a:pPr/>
              <a:t>12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97D32F-C5A0-4F9D-9CA9-B57BE161AE41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97D32F-C5A0-4F9D-9CA9-B57BE161AE41}" type="slidenum">
              <a:rPr lang="nl-NL" smtClean="0"/>
              <a:pPr/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97D32F-C5A0-4F9D-9CA9-B57BE161AE41}" type="slidenum">
              <a:rPr lang="nl-NL" smtClean="0"/>
              <a:pPr/>
              <a:t>4</a:t>
            </a:fld>
            <a:endParaRPr 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97D32F-C5A0-4F9D-9CA9-B57BE161AE41}" type="slidenum">
              <a:rPr lang="nl-NL" smtClean="0"/>
              <a:pPr/>
              <a:t>5</a:t>
            </a:fld>
            <a:endParaRPr lang="nl-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97D32F-C5A0-4F9D-9CA9-B57BE161AE41}" type="slidenum">
              <a:rPr lang="nl-NL" smtClean="0"/>
              <a:pPr/>
              <a:t>6</a:t>
            </a:fld>
            <a:endParaRPr lang="nl-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97D32F-C5A0-4F9D-9CA9-B57BE161AE41}" type="slidenum">
              <a:rPr lang="nl-NL" smtClean="0"/>
              <a:pPr/>
              <a:t>7</a:t>
            </a:fld>
            <a:endParaRPr lang="nl-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97D32F-C5A0-4F9D-9CA9-B57BE161AE41}" type="slidenum">
              <a:rPr lang="nl-NL" smtClean="0"/>
              <a:pPr/>
              <a:t>8</a:t>
            </a:fld>
            <a:endParaRPr lang="nl-N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97D32F-C5A0-4F9D-9CA9-B57BE161AE41}" type="slidenum">
              <a:rPr lang="nl-NL" smtClean="0"/>
              <a:pPr/>
              <a:t>9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30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4 oktober 2013</a:t>
            </a:r>
            <a:endParaRPr lang="nl-NL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Wetenschappelijke vergadering AMABEL</a:t>
            </a:r>
            <a:endParaRPr lang="nl-NL"/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3FA84-4103-48C1-90F4-5213BE6300F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4 oktober 2013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Wetenschappelijke vergadering AMABEL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3FA84-4103-48C1-90F4-5213BE6300F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4 oktober 2013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Wetenschappelijke vergadering AMABEL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3FA84-4103-48C1-90F4-5213BE6300F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4 oktober 2013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Wetenschappelijke vergadering AMABEL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3FA84-4103-48C1-90F4-5213BE6300F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4 oktober 2013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Wetenschappelijke vergadering AMABEL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3FA84-4103-48C1-90F4-5213BE6300F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4 oktober 2013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Wetenschappelijke vergadering AMABEL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3FA84-4103-48C1-90F4-5213BE6300F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4 oktober 2013</a:t>
            </a:r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Wetenschappelijke vergadering AMABEL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3FA84-4103-48C1-90F4-5213BE6300F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4 oktober 2013</a:t>
            </a: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Wetenschappelijke vergadering AMABEL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3FA84-4103-48C1-90F4-5213BE6300F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4 oktober 2013</a:t>
            </a:r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Wetenschappelijke vergadering AMABEL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3FA84-4103-48C1-90F4-5213BE6300F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4 oktober 2013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Wetenschappelijke vergadering AMABEL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3FA84-4103-48C1-90F4-5213BE6300F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met één afgeknipte en afgeronde hoek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hoekige driehoe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4 oktober 2013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Wetenschappelijke vergadering AMABEL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143FA84-4103-48C1-90F4-5213BE6300F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10" name="Vrije v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rije v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rije v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nl-NL" smtClean="0"/>
              <a:t>4 oktober 2013</a:t>
            </a:r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nl-NL" smtClean="0"/>
              <a:t>Wetenschappelijke vergadering AMABEL</a:t>
            </a:r>
            <a:endParaRPr lang="nl-NL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143FA84-4103-48C1-90F4-5213BE6300FD}" type="slidenum">
              <a:rPr lang="nl-NL" smtClean="0"/>
              <a:pPr/>
              <a:t>‹nr.›</a:t>
            </a:fld>
            <a:endParaRPr lang="nl-NL"/>
          </a:p>
        </p:txBody>
      </p:sp>
      <p:grpSp>
        <p:nvGrpSpPr>
          <p:cNvPr id="2" name="Groe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rije v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rije v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Medicatie en geschiktheid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Martin van </a:t>
            </a:r>
            <a:r>
              <a:rPr lang="nl-NL" dirty="0" err="1" smtClean="0"/>
              <a:t>Zitteren</a:t>
            </a:r>
            <a:endParaRPr lang="nl-NL" dirty="0" smtClean="0"/>
          </a:p>
          <a:p>
            <a:r>
              <a:rPr lang="nl-NL" dirty="0" smtClean="0"/>
              <a:t>Medische beoordelaar (AMS)</a:t>
            </a:r>
          </a:p>
          <a:p>
            <a:r>
              <a:rPr lang="nl-NL" dirty="0" smtClean="0"/>
              <a:t>Inspectie Leefomgeving en Transport</a:t>
            </a:r>
          </a:p>
          <a:p>
            <a:r>
              <a:rPr lang="nl-NL" dirty="0" smtClean="0"/>
              <a:t>Wetenschappelijke vergadering AMABEL 4-10-2013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4 oktober 2013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3FA84-4103-48C1-90F4-5213BE6300FD}" type="slidenum">
              <a:rPr lang="nl-NL" smtClean="0"/>
              <a:pPr/>
              <a:t>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Wetenschappelijke vergadering AMABEL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Nieuwe medicatie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Anticoagulantia</a:t>
            </a:r>
          </a:p>
          <a:p>
            <a:pPr lvl="1"/>
            <a:r>
              <a:rPr lang="nl-NL" dirty="0" err="1" smtClean="0"/>
              <a:t>Dabigatran</a:t>
            </a:r>
            <a:r>
              <a:rPr lang="nl-NL" dirty="0" smtClean="0"/>
              <a:t> (</a:t>
            </a:r>
            <a:r>
              <a:rPr lang="nl-NL" dirty="0" err="1" smtClean="0"/>
              <a:t>Pradaxa</a:t>
            </a:r>
            <a:r>
              <a:rPr lang="nl-NL" dirty="0" smtClean="0"/>
              <a:t>)</a:t>
            </a:r>
          </a:p>
          <a:p>
            <a:r>
              <a:rPr lang="nl-NL" dirty="0" err="1" smtClean="0"/>
              <a:t>Antidiabetica</a:t>
            </a:r>
            <a:endParaRPr lang="nl-NL" dirty="0" smtClean="0"/>
          </a:p>
          <a:p>
            <a:pPr lvl="1"/>
            <a:r>
              <a:rPr lang="nl-NL" dirty="0" err="1" smtClean="0"/>
              <a:t>Sitagliptine</a:t>
            </a:r>
            <a:r>
              <a:rPr lang="nl-NL" dirty="0" smtClean="0"/>
              <a:t> (</a:t>
            </a:r>
            <a:r>
              <a:rPr lang="nl-NL" dirty="0" err="1" smtClean="0"/>
              <a:t>Januvia</a:t>
            </a:r>
            <a:r>
              <a:rPr lang="nl-NL" dirty="0" smtClean="0"/>
              <a:t>), DPP-4 remmer</a:t>
            </a:r>
          </a:p>
          <a:p>
            <a:pPr lvl="1"/>
            <a:r>
              <a:rPr lang="nl-NL" dirty="0" err="1" smtClean="0"/>
              <a:t>Sitagliptine</a:t>
            </a:r>
            <a:r>
              <a:rPr lang="nl-NL" dirty="0" smtClean="0"/>
              <a:t>/</a:t>
            </a:r>
            <a:r>
              <a:rPr lang="nl-NL" dirty="0" err="1" smtClean="0"/>
              <a:t>Metformine</a:t>
            </a:r>
            <a:r>
              <a:rPr lang="nl-NL" dirty="0" smtClean="0"/>
              <a:t> (</a:t>
            </a:r>
            <a:r>
              <a:rPr lang="nl-NL" dirty="0" err="1" smtClean="0"/>
              <a:t>Janumet</a:t>
            </a:r>
            <a:r>
              <a:rPr lang="nl-NL" dirty="0" smtClean="0"/>
              <a:t>)</a:t>
            </a:r>
          </a:p>
          <a:p>
            <a:r>
              <a:rPr lang="nl-NL" dirty="0" err="1" smtClean="0"/>
              <a:t>Antirheumatica</a:t>
            </a:r>
            <a:endParaRPr lang="nl-NL" dirty="0" smtClean="0"/>
          </a:p>
          <a:p>
            <a:pPr lvl="1"/>
            <a:r>
              <a:rPr lang="nl-NL" dirty="0" err="1" smtClean="0"/>
              <a:t>Infliximab</a:t>
            </a:r>
            <a:r>
              <a:rPr lang="nl-NL" dirty="0" smtClean="0"/>
              <a:t> (</a:t>
            </a:r>
            <a:r>
              <a:rPr lang="nl-NL" dirty="0" err="1" smtClean="0"/>
              <a:t>Remicade</a:t>
            </a:r>
            <a:r>
              <a:rPr lang="nl-NL" dirty="0" smtClean="0"/>
              <a:t>)</a:t>
            </a:r>
          </a:p>
          <a:p>
            <a:pPr lvl="1"/>
            <a:r>
              <a:rPr lang="nl-NL" dirty="0" smtClean="0"/>
              <a:t>Ook voorgeschreven voor artritis </a:t>
            </a:r>
            <a:r>
              <a:rPr lang="nl-NL" dirty="0" err="1" smtClean="0"/>
              <a:t>psoriatica</a:t>
            </a:r>
            <a:r>
              <a:rPr lang="nl-NL" dirty="0" smtClean="0"/>
              <a:t> en chronische darmontstekingen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4 oktober 2013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3FA84-4103-48C1-90F4-5213BE6300FD}" type="slidenum">
              <a:rPr lang="nl-NL" smtClean="0"/>
              <a:pPr/>
              <a:t>10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Wetenschappelijke vergadering AMABEL</a:t>
            </a:r>
            <a:endParaRPr lang="nl-NL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Toekomst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Een medicatielijst opstellen </a:t>
            </a:r>
            <a:r>
              <a:rPr lang="nl-NL" smtClean="0"/>
              <a:t>is </a:t>
            </a:r>
            <a:r>
              <a:rPr lang="nl-NL" smtClean="0"/>
              <a:t>redelijk eenvoudig</a:t>
            </a:r>
            <a:r>
              <a:rPr lang="nl-NL" dirty="0" smtClean="0"/>
              <a:t>.</a:t>
            </a:r>
          </a:p>
          <a:p>
            <a:r>
              <a:rPr lang="nl-NL" dirty="0" smtClean="0"/>
              <a:t>Het actueel houden van de lijst kost veel inspanning.</a:t>
            </a:r>
          </a:p>
          <a:p>
            <a:pPr lvl="1"/>
            <a:r>
              <a:rPr lang="nl-NL" dirty="0" smtClean="0"/>
              <a:t>Tijdrovend en dus kostbaar.</a:t>
            </a:r>
          </a:p>
          <a:p>
            <a:pPr lvl="1"/>
            <a:r>
              <a:rPr lang="nl-NL" dirty="0" smtClean="0"/>
              <a:t>Steeds minder budget.</a:t>
            </a:r>
          </a:p>
          <a:p>
            <a:r>
              <a:rPr lang="nl-NL" dirty="0" smtClean="0"/>
              <a:t>Samenwerking met Defensie.</a:t>
            </a:r>
          </a:p>
          <a:p>
            <a:pPr lvl="1"/>
            <a:r>
              <a:rPr lang="nl-NL" dirty="0" smtClean="0"/>
              <a:t>Nieuwe werkgroep?</a:t>
            </a:r>
          </a:p>
          <a:p>
            <a:r>
              <a:rPr lang="nl-NL" dirty="0" smtClean="0"/>
              <a:t>Samenwerking in internationaal verband?</a:t>
            </a:r>
          </a:p>
          <a:p>
            <a:pPr lvl="1"/>
            <a:r>
              <a:rPr lang="nl-NL" dirty="0" smtClean="0"/>
              <a:t>Rol voor het CMO Forum?</a:t>
            </a:r>
          </a:p>
          <a:p>
            <a:r>
              <a:rPr lang="nl-NL" dirty="0" smtClean="0"/>
              <a:t>Rol voor EASA?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4 oktober 2013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3FA84-4103-48C1-90F4-5213BE6300FD}" type="slidenum">
              <a:rPr lang="nl-NL" smtClean="0"/>
              <a:pPr/>
              <a:t>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Wetenschappelijke vergadering AMABEL</a:t>
            </a:r>
            <a:endParaRPr lang="nl-NL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800" dirty="0" smtClean="0"/>
              <a:t>Vragen?</a:t>
            </a:r>
            <a:endParaRPr lang="nl-NL" sz="4800" dirty="0"/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Wetenschappelijke vergadering AMABEL</a:t>
            </a:r>
            <a:endParaRPr lang="nl-NL"/>
          </a:p>
        </p:txBody>
      </p:sp>
      <p:pic>
        <p:nvPicPr>
          <p:cNvPr id="14338" name="Picture 2" descr="http://www.airliners.nl/2011/250911-KLM-PH-BX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67544" y="1988840"/>
            <a:ext cx="6486704" cy="4320480"/>
          </a:xfrm>
          <a:prstGeom prst="rect">
            <a:avLst/>
          </a:prstGeom>
          <a:noFill/>
        </p:spPr>
      </p:pic>
      <p:sp>
        <p:nvSpPr>
          <p:cNvPr id="9" name="Tijdelijke aanduiding voor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4 oktober 2013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54546-C8F6-4E65-83D9-516FC32F13E4}" type="slidenum">
              <a:rPr lang="nl-NL" smtClean="0"/>
              <a:pPr/>
              <a:t>12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Inleiding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Juli 2011 verzoek van Afdeling Beleid</a:t>
            </a:r>
          </a:p>
          <a:p>
            <a:r>
              <a:rPr lang="nl-NL" dirty="0" smtClean="0"/>
              <a:t>Aanwijzing voor vliegers, niet specifiek voor </a:t>
            </a:r>
            <a:r>
              <a:rPr lang="nl-NL" dirty="0" err="1" smtClean="0"/>
              <a:t>AME’s</a:t>
            </a:r>
            <a:endParaRPr lang="nl-NL" dirty="0" smtClean="0"/>
          </a:p>
          <a:p>
            <a:r>
              <a:rPr lang="nl-NL" dirty="0" smtClean="0"/>
              <a:t>Medicatie en alcohol</a:t>
            </a:r>
          </a:p>
          <a:p>
            <a:r>
              <a:rPr lang="nl-NL" dirty="0" smtClean="0"/>
              <a:t>Gevaren:</a:t>
            </a:r>
          </a:p>
          <a:p>
            <a:pPr lvl="1"/>
            <a:r>
              <a:rPr lang="nl-NL" dirty="0" smtClean="0"/>
              <a:t>Vliegers kunnen aan zelfmedicatie gaan doen</a:t>
            </a:r>
          </a:p>
          <a:p>
            <a:pPr lvl="1"/>
            <a:r>
              <a:rPr lang="nl-NL" dirty="0" smtClean="0"/>
              <a:t>Zij nemen geen contact meer op met de AME</a:t>
            </a:r>
          </a:p>
          <a:p>
            <a:pPr lvl="1"/>
            <a:r>
              <a:rPr lang="nl-NL" dirty="0" smtClean="0"/>
              <a:t>De medicatielijst is snel verouderd</a:t>
            </a:r>
          </a:p>
          <a:p>
            <a:r>
              <a:rPr lang="nl-NL" dirty="0" smtClean="0"/>
              <a:t>Vervolg:</a:t>
            </a:r>
          </a:p>
          <a:p>
            <a:pPr lvl="1"/>
            <a:r>
              <a:rPr lang="nl-NL" dirty="0" smtClean="0"/>
              <a:t>Tot nu toe geen vervolg</a:t>
            </a:r>
          </a:p>
          <a:p>
            <a:pPr lvl="1"/>
            <a:r>
              <a:rPr lang="nl-NL" dirty="0" smtClean="0"/>
              <a:t>Medicatielijst is dringend aan herziening toe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4 oktober 2013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3FA84-4103-48C1-90F4-5213BE6300FD}" type="slidenum">
              <a:rPr lang="nl-NL" smtClean="0"/>
              <a:pPr/>
              <a:t>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Wetenschappelijke vergadering AMABEL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Uitgangspunten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Brondocument is de militaire medicatielijst van Koninklijke Luchtmacht</a:t>
            </a:r>
          </a:p>
          <a:p>
            <a:r>
              <a:rPr lang="nl-NL" dirty="0" smtClean="0"/>
              <a:t>Military </a:t>
            </a:r>
            <a:r>
              <a:rPr lang="nl-NL" dirty="0" err="1" smtClean="0"/>
              <a:t>Aviation</a:t>
            </a:r>
            <a:r>
              <a:rPr lang="nl-NL" dirty="0" smtClean="0"/>
              <a:t> </a:t>
            </a:r>
            <a:r>
              <a:rPr lang="nl-NL" dirty="0" err="1" smtClean="0"/>
              <a:t>Requirements</a:t>
            </a:r>
            <a:endParaRPr lang="nl-NL" dirty="0" smtClean="0"/>
          </a:p>
          <a:p>
            <a:r>
              <a:rPr lang="nl-NL" dirty="0" smtClean="0"/>
              <a:t>JAA medicatielijst in Handboek burgerluchtvaartgeneeskunde</a:t>
            </a:r>
          </a:p>
          <a:p>
            <a:r>
              <a:rPr lang="nl-NL" dirty="0" smtClean="0"/>
              <a:t>JAR-FCL sectie 2, IEM FCL 3.040: Gebruik van medicamenten, geneesmiddelen, andere behandelingen en alcohol.</a:t>
            </a:r>
          </a:p>
          <a:p>
            <a:r>
              <a:rPr lang="nl-NL" dirty="0" smtClean="0"/>
              <a:t>Overzicht van de meest gangbare geneesmiddelen.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4 oktober 2013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3FA84-4103-48C1-90F4-5213BE6300FD}" type="slidenum">
              <a:rPr lang="nl-NL" smtClean="0"/>
              <a:pPr/>
              <a:t>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Wetenschappelijke vergadering AMABEL</a:t>
            </a:r>
            <a:endParaRPr lang="nl-NL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Medicatielijst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Inleiding gebaseerd op IEM FCL 3.040</a:t>
            </a:r>
          </a:p>
          <a:p>
            <a:r>
              <a:rPr lang="nl-NL" dirty="0" smtClean="0"/>
              <a:t>Indeling per orgaansysteem: hart en vaatstelsel, ademhalingsstelsel, etc.</a:t>
            </a:r>
          </a:p>
          <a:p>
            <a:r>
              <a:rPr lang="nl-NL" dirty="0" smtClean="0"/>
              <a:t>Voor de tabel een inleiding of opmerking</a:t>
            </a:r>
          </a:p>
          <a:p>
            <a:r>
              <a:rPr lang="nl-NL" dirty="0" err="1" smtClean="0"/>
              <a:t>Stofnaam-merknaam</a:t>
            </a:r>
            <a:endParaRPr lang="nl-NL" dirty="0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4 oktober 2013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3FA84-4103-48C1-90F4-5213BE6300FD}" type="slidenum">
              <a:rPr lang="nl-NL" smtClean="0"/>
              <a:pPr/>
              <a:t>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Wetenschappelijke vergadering AMABEL</a:t>
            </a:r>
            <a:endParaRPr lang="nl-NL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Medicatielijst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Indeling in 3 klassen:</a:t>
            </a:r>
          </a:p>
          <a:p>
            <a:pPr lvl="1"/>
            <a:r>
              <a:rPr lang="nl-NL" dirty="0" smtClean="0"/>
              <a:t>1: Over de toonbank. Deze medicatie mag meestal vrij gebruikt worden</a:t>
            </a:r>
          </a:p>
          <a:p>
            <a:pPr lvl="1"/>
            <a:r>
              <a:rPr lang="nl-NL" dirty="0" smtClean="0"/>
              <a:t>2: Medicatie die alleen na goedkeuring van de AME, </a:t>
            </a:r>
            <a:r>
              <a:rPr lang="nl-NL" dirty="0" err="1" smtClean="0"/>
              <a:t>AeMC</a:t>
            </a:r>
            <a:r>
              <a:rPr lang="nl-NL" dirty="0" smtClean="0"/>
              <a:t> of de AMS gebruikt mag worden</a:t>
            </a:r>
          </a:p>
          <a:p>
            <a:pPr lvl="1"/>
            <a:r>
              <a:rPr lang="nl-NL" dirty="0" smtClean="0"/>
              <a:t>3: Medicatie die niet verenigbaar is met het vliegen</a:t>
            </a:r>
          </a:p>
          <a:p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4 oktober 2013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3FA84-4103-48C1-90F4-5213BE6300FD}" type="slidenum">
              <a:rPr lang="nl-NL" smtClean="0"/>
              <a:pPr/>
              <a:t>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Wetenschappelijke vergadering AMABEL</a:t>
            </a:r>
            <a:endParaRPr lang="nl-NL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Praktijk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Veel vliegers gebruiken al jaren medicatie die volgens de tabel klasse 3 zijn.</a:t>
            </a:r>
          </a:p>
          <a:p>
            <a:r>
              <a:rPr lang="nl-NL" dirty="0" smtClean="0"/>
              <a:t>In het verleden onvoldoende op gelet door AME en AMS.</a:t>
            </a:r>
          </a:p>
          <a:p>
            <a:r>
              <a:rPr lang="nl-NL" dirty="0" smtClean="0"/>
              <a:t>Overgang van nationale regelgeving naar JAR-FCL 3 in 1999.</a:t>
            </a:r>
          </a:p>
          <a:p>
            <a:r>
              <a:rPr lang="nl-NL" dirty="0" smtClean="0"/>
              <a:t>De lijst bevat alleen de meest gangbare geneesmiddelen en is daardoor onvolledig.</a:t>
            </a:r>
          </a:p>
          <a:p>
            <a:r>
              <a:rPr lang="nl-NL" dirty="0" smtClean="0"/>
              <a:t>Invoering van EU-FCL per 8-4-2013.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4 oktober 2013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3FA84-4103-48C1-90F4-5213BE6300FD}" type="slidenum">
              <a:rPr lang="nl-NL" smtClean="0"/>
              <a:pPr/>
              <a:t>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Wetenschappelijke vergadering AMABEL</a:t>
            </a:r>
            <a:endParaRPr lang="nl-NL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EU-FCL anticoagulantia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AMC1 MED.B.010 (f) (4) en (g): anticoagulantia toegestaan als profylaxe voor klasse 1.</a:t>
            </a:r>
          </a:p>
          <a:p>
            <a:pPr lvl="1"/>
            <a:r>
              <a:rPr lang="nl-NL" dirty="0" smtClean="0"/>
              <a:t>Goedkeuring na 6 maanden stabiele antistolling.</a:t>
            </a:r>
          </a:p>
          <a:p>
            <a:pPr lvl="1"/>
            <a:r>
              <a:rPr lang="nl-NL" dirty="0" smtClean="0"/>
              <a:t>5 Maal INR bepaald, waarvan ten minste 4 binnen de norm.</a:t>
            </a:r>
          </a:p>
          <a:p>
            <a:pPr lvl="1"/>
            <a:r>
              <a:rPr lang="nl-NL" dirty="0" smtClean="0"/>
              <a:t>OML restrictie.</a:t>
            </a:r>
          </a:p>
          <a:p>
            <a:r>
              <a:rPr lang="nl-NL" dirty="0" smtClean="0"/>
              <a:t>AMC2 MED.B.010 (f) (2) en (g): anticoagulantia toegestaan als profylaxe voor klasse 2.</a:t>
            </a:r>
          </a:p>
          <a:p>
            <a:pPr lvl="1"/>
            <a:r>
              <a:rPr lang="nl-NL" dirty="0" smtClean="0"/>
              <a:t>Idem.</a:t>
            </a:r>
          </a:p>
          <a:p>
            <a:pPr lvl="1"/>
            <a:r>
              <a:rPr lang="nl-NL" dirty="0" smtClean="0"/>
              <a:t>OSL of OPL restrictie moet overwogen worden.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4 oktober 2013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3FA84-4103-48C1-90F4-5213BE6300FD}" type="slidenum">
              <a:rPr lang="nl-NL" smtClean="0"/>
              <a:pPr/>
              <a:t>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Wetenschappelijke vergadering AMABEL</a:t>
            </a:r>
            <a:endParaRPr lang="nl-NL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EU-FCL psychotrope medicatie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AMC1 MED.B.055 (e): medicatie bij een stemmingsstoornis is toegestaan.</a:t>
            </a:r>
          </a:p>
          <a:p>
            <a:pPr lvl="1"/>
            <a:r>
              <a:rPr lang="nl-NL" dirty="0" smtClean="0"/>
              <a:t>Stabiele psychiatrische toestand.</a:t>
            </a:r>
          </a:p>
          <a:p>
            <a:pPr lvl="1"/>
            <a:r>
              <a:rPr lang="nl-NL" dirty="0" smtClean="0"/>
              <a:t>Alleen als profylaxe bij depressies.</a:t>
            </a:r>
          </a:p>
          <a:p>
            <a:pPr lvl="1"/>
            <a:r>
              <a:rPr lang="nl-NL" dirty="0" smtClean="0"/>
              <a:t>Alleen SSRI.</a:t>
            </a:r>
          </a:p>
          <a:p>
            <a:pPr lvl="1"/>
            <a:r>
              <a:rPr lang="nl-NL" dirty="0" smtClean="0"/>
              <a:t>OML restrictie.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4 oktober 2013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3FA84-4103-48C1-90F4-5213BE6300FD}" type="slidenum">
              <a:rPr lang="nl-NL" smtClean="0"/>
              <a:pPr/>
              <a:t>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Wetenschappelijke vergadering AMABEL</a:t>
            </a:r>
            <a:endParaRPr lang="nl-NL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EU-FCL psychotrope medicatie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AMC2. MED.B.055 (b): het gebruik van psychotrope medicatie is toegestaan.</a:t>
            </a:r>
          </a:p>
          <a:p>
            <a:pPr lvl="1"/>
            <a:r>
              <a:rPr lang="nl-NL" dirty="0" smtClean="0"/>
              <a:t>Voor welke ziektebeelden?</a:t>
            </a:r>
          </a:p>
          <a:p>
            <a:pPr lvl="1"/>
            <a:r>
              <a:rPr lang="nl-NL" dirty="0" smtClean="0"/>
              <a:t>Welke medicatie?</a:t>
            </a:r>
          </a:p>
          <a:p>
            <a:pPr lvl="1"/>
            <a:r>
              <a:rPr lang="nl-NL" dirty="0" smtClean="0"/>
              <a:t>OSL restrictie.</a:t>
            </a:r>
          </a:p>
          <a:p>
            <a:r>
              <a:rPr lang="nl-NL" dirty="0" smtClean="0"/>
              <a:t>AMC11 MED.B.095 (c): het gebruik van psychotrope medicatie is toegestaan.</a:t>
            </a:r>
          </a:p>
          <a:p>
            <a:pPr lvl="1"/>
            <a:r>
              <a:rPr lang="nl-NL" dirty="0" smtClean="0"/>
              <a:t>Voor welke ziektebeelden?</a:t>
            </a:r>
          </a:p>
          <a:p>
            <a:pPr lvl="1"/>
            <a:r>
              <a:rPr lang="nl-NL" dirty="0" smtClean="0"/>
              <a:t>Welke medicatie?</a:t>
            </a:r>
          </a:p>
          <a:p>
            <a:pPr lvl="1"/>
            <a:r>
              <a:rPr lang="nl-NL" dirty="0" smtClean="0"/>
              <a:t>Welke restrictie?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4 oktober 2013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3FA84-4103-48C1-90F4-5213BE6300FD}" type="slidenum">
              <a:rPr lang="nl-NL" smtClean="0"/>
              <a:pPr/>
              <a:t>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Wetenschappelijke vergadering AMABEL</a:t>
            </a:r>
            <a:endParaRPr lang="nl-NL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room">
  <a:themeElements>
    <a:clrScheme name="Stroom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Stroom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troom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275</TotalTime>
  <Words>578</Words>
  <Application>Microsoft Office PowerPoint</Application>
  <PresentationFormat>Diavoorstelling (4:3)</PresentationFormat>
  <Paragraphs>129</Paragraphs>
  <Slides>12</Slides>
  <Notes>12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3" baseType="lpstr">
      <vt:lpstr>Stroom</vt:lpstr>
      <vt:lpstr>Medicatie en geschiktheid</vt:lpstr>
      <vt:lpstr>Inleiding</vt:lpstr>
      <vt:lpstr>Uitgangspunten</vt:lpstr>
      <vt:lpstr>Medicatielijst</vt:lpstr>
      <vt:lpstr>Medicatielijst</vt:lpstr>
      <vt:lpstr>Praktijk</vt:lpstr>
      <vt:lpstr>EU-FCL anticoagulantia</vt:lpstr>
      <vt:lpstr>EU-FCL psychotrope medicatie</vt:lpstr>
      <vt:lpstr>EU-FCL psychotrope medicatie</vt:lpstr>
      <vt:lpstr>Nieuwe medicatie</vt:lpstr>
      <vt:lpstr>Toekomst</vt:lpstr>
      <vt:lpstr>Vragen?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Medicatie en geschiktheid</dc:title>
  <dc:creator>martin</dc:creator>
  <cp:lastModifiedBy>martin</cp:lastModifiedBy>
  <cp:revision>24</cp:revision>
  <dcterms:created xsi:type="dcterms:W3CDTF">2013-09-29T08:20:12Z</dcterms:created>
  <dcterms:modified xsi:type="dcterms:W3CDTF">2013-10-03T20:28:42Z</dcterms:modified>
</cp:coreProperties>
</file>